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8665CF-406E-4339-80CB-0352CD12050F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0F7F5A-A8EE-4E9A-8A39-E7C7A944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ja.hr/" TargetMode="External"/><Relationship Id="rId2" Type="http://schemas.openxmlformats.org/officeDocument/2006/relationships/hyperlink" Target="http://www.enciklopedija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bg1"/>
                </a:solidFill>
              </a:rPr>
              <a:t>Geološka doba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Maroje Stanković 7.c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kenozoik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r>
              <a:rPr lang="vi-VN" sz="2400" dirty="0" smtClean="0">
                <a:solidFill>
                  <a:schemeClr val="bg1"/>
                </a:solidFill>
              </a:rPr>
              <a:t>Kenozoik je najmlađa od tri klasične geološke ere. Ona je zapoočela prije 65,5 miliona godina s kredsko-tercijarnim masovnim izumiranjem na kraju perioda krede koje je označilo smrt posljednjih dinosaurusa na kraju mezozojske ere te traje i danas.</a:t>
            </a:r>
            <a:endParaRPr lang="hr-HR" sz="2400" dirty="0" smtClean="0">
              <a:solidFill>
                <a:schemeClr val="bg1"/>
              </a:solidFill>
            </a:endParaRP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Kenozoik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doba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sisavaca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vrijeme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kenozoika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sisavci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razvili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malih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jednostavnih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općih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oblika</a:t>
            </a:r>
            <a:r>
              <a:rPr lang="en-US" sz="2400" dirty="0" smtClean="0">
                <a:solidFill>
                  <a:schemeClr val="bg1"/>
                </a:solidFill>
              </a:rPr>
              <a:t> u </a:t>
            </a:r>
            <a:r>
              <a:rPr lang="en-US" sz="2400" dirty="0" err="1" smtClean="0">
                <a:solidFill>
                  <a:schemeClr val="bg1"/>
                </a:solidFill>
              </a:rPr>
              <a:t>razgranatu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grupu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kopnenih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morskih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letećih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žiivotinja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Geološki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gledano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kenozoik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doba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kontinenti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pomakli</a:t>
            </a:r>
            <a:r>
              <a:rPr lang="en-US" sz="2400" dirty="0" smtClean="0">
                <a:solidFill>
                  <a:schemeClr val="bg1"/>
                </a:solidFill>
              </a:rPr>
              <a:t> do </a:t>
            </a:r>
            <a:r>
              <a:rPr lang="en-US" sz="2400" dirty="0" err="1" smtClean="0">
                <a:solidFill>
                  <a:schemeClr val="bg1"/>
                </a:solidFill>
              </a:rPr>
              <a:t>svojih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današnjih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pozicija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Australija</a:t>
            </a:r>
            <a:r>
              <a:rPr lang="en-US" sz="2400" dirty="0" smtClean="0">
                <a:solidFill>
                  <a:schemeClr val="bg1"/>
                </a:solidFill>
              </a:rPr>
              <a:t>-Nova </a:t>
            </a:r>
            <a:r>
              <a:rPr lang="en-US" sz="2400" dirty="0" err="1" smtClean="0">
                <a:solidFill>
                  <a:schemeClr val="bg1"/>
                </a:solidFill>
              </a:rPr>
              <a:t>Gvineja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razdvojila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Gondwane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koja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krenula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sjever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konačno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postala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Jugoistočnom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Azijom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</a:rPr>
              <a:t>Antarktika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pomakla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svoju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današnju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poziciju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oko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Južnog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pola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</a:rPr>
              <a:t>Atlantski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okean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proširio</a:t>
            </a:r>
            <a:r>
              <a:rPr lang="en-US" sz="2400" dirty="0" smtClean="0">
                <a:solidFill>
                  <a:schemeClr val="bg1"/>
                </a:solidFill>
              </a:rPr>
              <a:t>, a </a:t>
            </a:r>
            <a:r>
              <a:rPr lang="en-US" sz="2400" dirty="0" err="1" smtClean="0">
                <a:solidFill>
                  <a:schemeClr val="bg1"/>
                </a:solidFill>
              </a:rPr>
              <a:t>pred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kraj</a:t>
            </a:r>
            <a:r>
              <a:rPr lang="en-US" sz="2400" dirty="0" smtClean="0">
                <a:solidFill>
                  <a:schemeClr val="bg1"/>
                </a:solidFill>
              </a:rPr>
              <a:t> ere se </a:t>
            </a:r>
            <a:r>
              <a:rPr lang="en-US" sz="2400" dirty="0" err="1" smtClean="0">
                <a:solidFill>
                  <a:schemeClr val="bg1"/>
                </a:solidFill>
              </a:rPr>
              <a:t>Južna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Amerika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spojila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Sjevernom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Amerikom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2492896"/>
          <a:ext cx="882047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59"/>
                <a:gridCol w="1102559"/>
                <a:gridCol w="1102559"/>
                <a:gridCol w="1102559"/>
                <a:gridCol w="1102559"/>
                <a:gridCol w="1102559"/>
                <a:gridCol w="1102559"/>
                <a:gridCol w="110255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period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bg1"/>
                          </a:solidFill>
                        </a:rPr>
                        <a:t>paleogen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neogemn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epoha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paleocen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eocen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oligocen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miocen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pliocen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 smtClean="0"/>
                    </a:p>
                    <a:p>
                      <a:pPr algn="ctr"/>
                      <a:r>
                        <a:rPr lang="en-US" sz="1400" dirty="0" err="1" smtClean="0"/>
                        <a:t>Pleistoc</a:t>
                      </a:r>
                      <a:r>
                        <a:rPr lang="hr-HR" sz="1400" dirty="0" smtClean="0"/>
                        <a:t>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holocen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ganuco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686175" cy="216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1328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morganucodon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lem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92896"/>
            <a:ext cx="3528392" cy="2239653"/>
          </a:xfrm>
          <a:prstGeom prst="rect">
            <a:avLst/>
          </a:prstGeom>
        </p:spPr>
      </p:pic>
      <p:pic>
        <p:nvPicPr>
          <p:cNvPr id="7" name="Picture 6" descr="merkati.jpg"/>
          <p:cNvPicPr>
            <a:picLocks noChangeAspect="1"/>
          </p:cNvPicPr>
          <p:nvPr/>
        </p:nvPicPr>
        <p:blipFill>
          <a:blip r:embed="rId4" cstate="print"/>
          <a:srcRect l="13333" r="8333"/>
          <a:stretch>
            <a:fillRect/>
          </a:stretch>
        </p:blipFill>
        <p:spPr>
          <a:xfrm>
            <a:off x="5759624" y="2276872"/>
            <a:ext cx="3384376" cy="2194530"/>
          </a:xfrm>
          <a:prstGeom prst="rect">
            <a:avLst/>
          </a:prstGeom>
        </p:spPr>
      </p:pic>
      <p:pic>
        <p:nvPicPr>
          <p:cNvPr id="9" name="Picture 8" descr="mam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"/>
            <a:ext cx="2943608" cy="2204864"/>
          </a:xfrm>
          <a:prstGeom prst="rect">
            <a:avLst/>
          </a:prstGeom>
        </p:spPr>
      </p:pic>
      <p:pic>
        <p:nvPicPr>
          <p:cNvPr id="10" name="Picture 9" descr="majmu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630149"/>
            <a:ext cx="3347864" cy="2227851"/>
          </a:xfrm>
          <a:prstGeom prst="rect">
            <a:avLst/>
          </a:prstGeom>
        </p:spPr>
      </p:pic>
      <p:pic>
        <p:nvPicPr>
          <p:cNvPr id="11" name="Picture 10" descr="australopite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941168"/>
            <a:ext cx="1494224" cy="1916832"/>
          </a:xfrm>
          <a:prstGeom prst="rect">
            <a:avLst/>
          </a:prstGeom>
        </p:spPr>
      </p:pic>
      <p:pic>
        <p:nvPicPr>
          <p:cNvPr id="12" name="Picture 11" descr="homo sapie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80528" y="2630032"/>
            <a:ext cx="2232248" cy="4227968"/>
          </a:xfrm>
          <a:prstGeom prst="rect">
            <a:avLst/>
          </a:prstGeom>
        </p:spPr>
      </p:pic>
      <p:pic>
        <p:nvPicPr>
          <p:cNvPr id="13" name="Picture 12" descr="otz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4789830"/>
            <a:ext cx="1656184" cy="2068170"/>
          </a:xfrm>
          <a:prstGeom prst="rect">
            <a:avLst/>
          </a:prstGeom>
        </p:spPr>
      </p:pic>
      <p:pic>
        <p:nvPicPr>
          <p:cNvPr id="14" name="Picture 13" descr="crn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 flipV="1">
            <a:off x="395536" y="889614"/>
            <a:ext cx="288032" cy="179513"/>
          </a:xfrm>
          <a:prstGeom prst="flowChartConnector">
            <a:avLst/>
          </a:prstGeom>
        </p:spPr>
      </p:pic>
      <p:pic>
        <p:nvPicPr>
          <p:cNvPr id="15" name="Picture 14" descr="crn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 flipV="1">
            <a:off x="6444208" y="1700808"/>
            <a:ext cx="288032" cy="179513"/>
          </a:xfrm>
          <a:prstGeom prst="flowChartConnector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1324 C -0.04549 -0.12453 -0.03472 -0.11967 -0.02413 -0.11643 C -0.01962 -0.10995 -0.01667 -0.10926 -0.01059 -0.10625 C -0.00035 -0.10092 0.00937 -0.0949 0.01979 -0.09004 C 0.02135 -0.08796 0.02239 -0.08541 0.0243 -0.08403 C 0.02708 -0.08194 0.03333 -0.07986 0.03333 -0.07986 C 0.03802 -0.07384 0.04392 -0.07268 0.05 -0.0699 C 0.05555 -0.0625 0.06528 -0.06088 0.07274 -0.05764 C 0.08715 -0.05139 0.10191 -0.04606 0.11666 -0.04166 C 0.11875 -0.04028 0.12066 -0.03842 0.12274 -0.0375 C 0.12517 -0.03634 0.12795 -0.0368 0.13038 -0.03541 C 0.13941 -0.03009 0.14791 -0.02106 0.15764 -0.01736 C 0.16875 -0.01319 0.17969 -0.01227 0.19097 -0.00926 C 0.20764 -0.00463 0.22413 0.00093 0.24097 0.00486 C 0.24913 0.01621 0.27587 0.01297 0.27587 0.01297 C 0.30903 0.01111 0.33785 0.01459 0.37135 0.01297 C 0.37743 0.01088 0.3835 0.00972 0.38941 0.00695 C 0.40816 0.00903 0.425 0.0044 0.44392 0.00278 C 0.48958 0.00417 0.53489 0.00672 0.58038 0.00903 C 0.58541 0.00834 0.59045 0.00695 0.59548 0.00695 C 0.6033 0.00695 0.60816 0.01412 0.61528 0.0169 C 0.62517 0.02523 0.63437 0.0382 0.64548 0.04329 C 0.64861 0.05139 0.65 0.05949 0.65312 0.0676 C 0.65642 0.09213 0.65295 0.08357 0.6592 0.09584 C 0.66111 0.1044 0.66371 0.12199 0.66371 0.12199 C 0.66319 0.12477 0.66302 0.12755 0.66215 0.1301 C 0.65885 0.13889 0.6592 0.13102 0.6592 0.13611 " pathEditMode="relative" ptsTypes="ffffffffffffffffffffffffffA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1.48148E-6 C -0.00209 0.00278 -0.00434 0.00509 -0.00608 0.0081 C -0.01164 0.01782 -0.01181 0.02847 -0.02136 0.03217 C -0.03125 0.04606 -0.04219 0.04815 -0.05608 0.05046 C -0.06719 0.05555 -0.07657 0.06273 -0.08803 0.06666 C -0.09063 0.06898 -0.09271 0.07245 -0.09549 0.07477 C -0.10191 0.08009 -0.11112 0.0831 -0.11823 0.0868 C -0.12275 0.09282 -0.12865 0.09491 -0.13334 0.10092 C -0.14393 0.11481 -0.15243 0.13241 -0.16528 0.14329 C -0.16771 0.15393 -0.17188 0.15116 -0.17726 0.15949 C -0.18351 0.16921 -0.18907 0.17847 -0.19705 0.18588 C -0.20018 0.19791 -0.19618 0.18657 -0.20313 0.19583 C -0.20816 0.20254 -0.20921 0.20694 -0.21528 0.21204 C -0.22396 0.22963 -0.22882 0.24861 -0.23334 0.26875 C -0.23299 0.28102 -0.23993 0.32338 -0.22726 0.33935 C -0.22396 0.3537 -0.21546 0.3669 -0.20469 0.37176 C -0.19636 0.38241 -0.20921 0.36713 -0.19393 0.37986 C -0.18178 0.39004 -0.19618 0.3831 -0.1849 0.38773 C -0.18334 0.38912 -0.18195 0.39074 -0.18039 0.3919 C -0.179 0.39282 -0.17726 0.39282 -0.17587 0.39398 C -0.17136 0.39745 -0.1691 0.40162 -0.16372 0.40393 C -0.15747 0.40972 -0.1566 0.4118 -0.14862 0.41412 C -0.14237 0.42199 -0.14306 0.43449 -0.13941 0.44444 C -0.13594 0.45347 -0.13473 0.45116 -0.13039 0.45856 C -0.12605 0.46597 -0.12118 0.47546 -0.11823 0.48472 C -0.11754 0.4868 -0.11754 0.48912 -0.11667 0.49097 C -0.11164 0.50139 -0.10365 0.51041 -0.09705 0.51921 C -0.09341 0.52407 -0.0849 0.53125 -0.0849 0.53125 C -0.08438 0.53333 -0.08421 0.53541 -0.08334 0.53727 C -0.08056 0.54352 -0.07761 0.54028 -0.0849 0.54329 C -0.08542 0.54537 -0.08646 0.54954 -0.08646 0.54954 " pathEditMode="relative" ptsTypes="ffffffffffffffffffffffffffffffA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2 0.13611 C 0.66232 0.15949 0.66302 0.18009 0.66389 0.20463 C 0.66267 0.2368 0.66024 0.26505 0.6533 0.2956 C 0.65277 0.30023 0.65295 0.30532 0.65173 0.30972 C 0.65121 0.31157 0.6493 0.31204 0.64861 0.31389 C 0.64323 0.32847 0.65121 0.3169 0.64409 0.32592 C 0.63593 0.35741 0.63715 0.39143 0.62899 0.42292 C 0.62604 0.45278 0.62899 0.42523 0.62448 0.46134 C 0.62309 0.47199 0.62378 0.47801 0.6184 0.48565 C 0.61267 0.50787 0.61493 0.52639 0.61389 0.55231 C 0.61284 0.57824 0.6125 0.60555 0.60781 0.63102 C 0.60555 0.64305 0.6026 0.64838 0.60017 0.65926 C 0.59878 0.66551 0.59809 0.67361 0.59566 0.6794 C 0.59392 0.68356 0.59166 0.6875 0.58958 0.69167 C 0.58854 0.69375 0.58836 0.69699 0.58663 0.69768 C 0.5835 0.69907 0.57743 0.70162 0.57743 0.70162 C 0.57187 0.69676 0.57066 0.69375 0.56389 0.69167 C 0.56284 0.69028 0.56076 0.6875 0.56076 0.6875 " pathEditMode="relative" ptsTypes="fffffffffffffffff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646 0.54977 C -0.0941 0.55625 -0.0981 0.55625 -0.10782 0.55787 C -0.13021 0.56828 -0.15574 0.55926 -0.179 0.55578 C -0.19185 0.54884 -0.20018 0.54699 -0.21372 0.54375 C -0.27136 0.54745 -0.33386 0.56065 -0.38959 0.53773 C -0.39462 0.53055 -0.40122 0.52916 -0.40782 0.52546 C -0.42153 0.51759 -0.43577 0.51018 -0.45018 0.50532 C -0.45747 0.49491 -0.46893 0.48958 -0.47744 0.48102 C -0.48525 0.47315 -0.48577 0.46643 -0.4941 0.46296 C -0.5007 0.45625 -0.50955 0.45231 -0.51528 0.44467 C -0.52431 0.43264 -0.53282 0.41088 -0.54254 0.40231 C -0.54827 0.39213 -0.55626 0.38773 -0.56233 0.37801 C -0.56424 0.37523 -0.56893 0.36342 -0.5698 0.3618 C -0.57119 0.35949 -0.5731 0.3581 -0.57449 0.35578 C -0.58091 0.34491 -0.58542 0.33333 -0.59254 0.32338 C -0.59462 0.31574 -0.5974 0.30694 -0.60174 0.30116 C -0.60417 0.29051 -0.60608 0.27893 -0.61233 0.27106 C -0.61389 0.26389 -0.61598 0.25926 -0.61841 0.25278 C -0.62032 0.24768 -0.62101 0.24166 -0.62292 0.23657 C -0.62622 0.22801 -0.62587 0.23356 -0.62587 0.22847 " pathEditMode="relative" ptsTypes="fffffffffffffffffff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dirty="0" smtClean="0"/>
              <a:t>Izvori</a:t>
            </a:r>
            <a:endParaRPr lang="en-US" sz="8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www.Enciklopedija.hr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www.wikipedija.hr</a:t>
            </a:r>
            <a:endParaRPr lang="hr-HR" dirty="0" smtClean="0"/>
          </a:p>
          <a:p>
            <a:r>
              <a:rPr lang="hr-HR" dirty="0" smtClean="0">
                <a:solidFill>
                  <a:schemeClr val="bg1"/>
                </a:solidFill>
              </a:rPr>
              <a:t>Sanja </a:t>
            </a:r>
            <a:r>
              <a:rPr lang="hr-HR" dirty="0" smtClean="0">
                <a:solidFill>
                  <a:schemeClr val="bg1"/>
                </a:solidFill>
              </a:rPr>
              <a:t>Ćorić,Biologija </a:t>
            </a:r>
            <a:r>
              <a:rPr lang="hr-HR" dirty="0" smtClean="0">
                <a:solidFill>
                  <a:schemeClr val="bg1"/>
                </a:solidFill>
              </a:rPr>
              <a:t>7 (2014)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hr-HR" sz="15000" smtClean="0"/>
              <a:t>Kraj</a:t>
            </a:r>
            <a:endParaRPr lang="en-US" sz="150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Geološka doba su: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003232" cy="46081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81068"/>
                <a:gridCol w="2511082"/>
                <a:gridCol w="2511082"/>
              </a:tblGrid>
              <a:tr h="1109448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EONI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ERE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MILIJUNI GODINA</a:t>
                      </a:r>
                      <a:endParaRPr lang="en-US" sz="3600" dirty="0"/>
                    </a:p>
                  </a:txBody>
                  <a:tcPr/>
                </a:tc>
              </a:tr>
              <a:tr h="683894">
                <a:tc rowSpan="3">
                  <a:txBody>
                    <a:bodyPr/>
                    <a:lstStyle/>
                    <a:p>
                      <a:pPr algn="ctr"/>
                      <a:endParaRPr lang="hr-HR" sz="3600" dirty="0" smtClean="0"/>
                    </a:p>
                    <a:p>
                      <a:pPr algn="ctr"/>
                      <a:r>
                        <a:rPr lang="hr-HR" sz="3600" dirty="0" smtClean="0"/>
                        <a:t>fanerozoik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kenozoik</a:t>
                      </a:r>
                      <a:endParaRPr lang="en-US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65</a:t>
                      </a:r>
                      <a:endParaRPr lang="en-US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3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mezozoik</a:t>
                      </a:r>
                      <a:endParaRPr lang="en-US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251</a:t>
                      </a:r>
                      <a:endParaRPr lang="en-US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3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paleozoik</a:t>
                      </a:r>
                      <a:endParaRPr lang="en-US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545</a:t>
                      </a:r>
                      <a:endParaRPr lang="en-US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3894">
                <a:tc rowSpan="2"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kriptozoik</a:t>
                      </a:r>
                      <a:endParaRPr lang="en-US" sz="3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arhaik</a:t>
                      </a:r>
                      <a:endParaRPr lang="en-US" sz="3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4500</a:t>
                      </a:r>
                      <a:endParaRPr lang="en-US" sz="3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83894"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proteozoik</a:t>
                      </a:r>
                      <a:endParaRPr lang="en-US" sz="3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Arhaik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41297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arhaik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geološki</a:t>
            </a:r>
            <a:r>
              <a:rPr lang="en-US" sz="2400" dirty="0" smtClean="0">
                <a:solidFill>
                  <a:schemeClr val="bg1"/>
                </a:solidFill>
              </a:rPr>
              <a:t> eon </a:t>
            </a:r>
            <a:r>
              <a:rPr lang="en-US" sz="2400" dirty="0" err="1" smtClean="0">
                <a:solidFill>
                  <a:schemeClr val="bg1"/>
                </a:solidFill>
              </a:rPr>
              <a:t>koji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prethodi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proterozoiku</a:t>
            </a:r>
            <a:r>
              <a:rPr lang="en-US" sz="2400" dirty="0" smtClean="0">
                <a:solidFill>
                  <a:schemeClr val="bg1"/>
                </a:solidFill>
              </a:rPr>
              <a:t>, a </a:t>
            </a:r>
            <a:r>
              <a:rPr lang="en-US" sz="2400" dirty="0" err="1" smtClean="0">
                <a:solidFill>
                  <a:schemeClr val="bg1"/>
                </a:solidFill>
              </a:rPr>
              <a:t>završava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prije</a:t>
            </a:r>
            <a:r>
              <a:rPr lang="en-US" sz="2400" dirty="0" smtClean="0">
                <a:solidFill>
                  <a:schemeClr val="bg1"/>
                </a:solidFill>
              </a:rPr>
              <a:t> 2,5 </a:t>
            </a:r>
            <a:r>
              <a:rPr lang="en-US" sz="2400" dirty="0" err="1" smtClean="0">
                <a:solidFill>
                  <a:schemeClr val="bg1"/>
                </a:solidFill>
              </a:rPr>
              <a:t>milijardi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godina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vi-VN" sz="2400" dirty="0" smtClean="0">
                <a:solidFill>
                  <a:schemeClr val="bg1"/>
                </a:solidFill>
              </a:rPr>
              <a:t>Donja granica nije priznata od ICS-a (Međunarodne stratigrafske komisije), ali obično se postavlja na 3,8 milijardi godina.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vi-VN" sz="2400" dirty="0" smtClean="0">
                <a:solidFill>
                  <a:schemeClr val="bg1"/>
                </a:solidFill>
              </a:rPr>
              <a:t>Najstariji nađeni fosili datiraju iz arhaika, točnije stari su 3,5 milijardi godina, a radi se o stromatolitima nađenim u australskom Pilbara štitu.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kelowej Wyz.Kr.-Cz. (480) stromatolit z amonitem 4,5 - 4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365104"/>
            <a:ext cx="2845442" cy="215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4869160"/>
          <a:ext cx="558011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028"/>
                <a:gridCol w="1395028"/>
                <a:gridCol w="1395028"/>
                <a:gridCol w="1395028"/>
              </a:tblGrid>
              <a:tr h="864096">
                <a:tc gridSpan="4">
                  <a:txBody>
                    <a:bodyPr/>
                    <a:lstStyle/>
                    <a:p>
                      <a:pPr algn="ctr"/>
                      <a:r>
                        <a:rPr lang="hr-HR" sz="4000" dirty="0" smtClean="0">
                          <a:solidFill>
                            <a:schemeClr val="bg1"/>
                          </a:solidFill>
                        </a:rPr>
                        <a:t>Arhaik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Eoarhaik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Paleoarhaik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Mezoarhaik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Neoarhaik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Proteozoik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7091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Proterozoik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geološki</a:t>
            </a:r>
            <a:r>
              <a:rPr lang="en-US" sz="2400" dirty="0" smtClean="0">
                <a:solidFill>
                  <a:schemeClr val="bg1"/>
                </a:solidFill>
              </a:rPr>
              <a:t> eon </a:t>
            </a:r>
            <a:r>
              <a:rPr lang="en-US" sz="2400" dirty="0" err="1" smtClean="0">
                <a:solidFill>
                  <a:schemeClr val="bg1"/>
                </a:solidFill>
              </a:rPr>
              <a:t>koji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predstavlja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razdoblje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raširenosti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kompleksnog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života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Zemlji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Proterozoik je trajao od prije 2,5 milijardi godina do 542 milijuna godina. 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Sve do prije 2,5 milijardi godina na Zemlji nije bilo dovoljno cijanobakterija, zbog nedostatka prostranih plitkomorskih prostora, ali i zbog slabog strujanja vode bogate nutrijentima iz dubokomorskih prostora.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Sav kisik nastao fotokemijskim reakcijama i procesom fotosinteze morao se najprije potrošiti na oksidaciju željeza.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odg39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412776"/>
            <a:ext cx="2232248" cy="255964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Paleozoik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324528" cy="5445224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Paleozoik</a:t>
            </a:r>
            <a:r>
              <a:rPr lang="en-US" sz="2000" dirty="0" smtClean="0">
                <a:solidFill>
                  <a:schemeClr val="bg1"/>
                </a:solidFill>
              </a:rPr>
              <a:t> je </a:t>
            </a:r>
            <a:r>
              <a:rPr lang="en-US" sz="2000" dirty="0" err="1" smtClean="0">
                <a:solidFill>
                  <a:schemeClr val="bg1"/>
                </a:solidFill>
              </a:rPr>
              <a:t>duga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geološka</a:t>
            </a:r>
            <a:r>
              <a:rPr lang="en-US" sz="2000" dirty="0" smtClean="0">
                <a:solidFill>
                  <a:schemeClr val="bg1"/>
                </a:solidFill>
              </a:rPr>
              <a:t> era u </a:t>
            </a:r>
            <a:r>
              <a:rPr lang="en-US" sz="2000" dirty="0" err="1" smtClean="0">
                <a:solidFill>
                  <a:schemeClr val="bg1"/>
                </a:solidFill>
              </a:rPr>
              <a:t>razvoju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Zemlje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koja</a:t>
            </a:r>
            <a:r>
              <a:rPr lang="en-US" sz="2000" dirty="0" smtClean="0">
                <a:solidFill>
                  <a:schemeClr val="bg1"/>
                </a:solidFill>
              </a:rPr>
              <a:t> je </a:t>
            </a:r>
            <a:r>
              <a:rPr lang="en-US" sz="2000" dirty="0" err="1" smtClean="0">
                <a:solidFill>
                  <a:schemeClr val="bg1"/>
                </a:solidFill>
              </a:rPr>
              <a:t>počela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oko</a:t>
            </a:r>
            <a:r>
              <a:rPr lang="en-US" sz="2000" dirty="0" smtClean="0">
                <a:solidFill>
                  <a:schemeClr val="bg1"/>
                </a:solidFill>
              </a:rPr>
              <a:t> 542 a </a:t>
            </a:r>
            <a:r>
              <a:rPr lang="en-US" sz="2000" dirty="0" err="1" smtClean="0">
                <a:solidFill>
                  <a:schemeClr val="bg1"/>
                </a:solidFill>
              </a:rPr>
              <a:t>trajala</a:t>
            </a:r>
            <a:r>
              <a:rPr lang="en-US" sz="2000" dirty="0" smtClean="0">
                <a:solidFill>
                  <a:schemeClr val="bg1"/>
                </a:solidFill>
              </a:rPr>
              <a:t> je do </a:t>
            </a:r>
            <a:r>
              <a:rPr lang="en-US" sz="2000" dirty="0" err="1" smtClean="0">
                <a:solidFill>
                  <a:schemeClr val="bg1"/>
                </a:solidFill>
              </a:rPr>
              <a:t>oko</a:t>
            </a:r>
            <a:r>
              <a:rPr lang="en-US" sz="2000" dirty="0" smtClean="0">
                <a:solidFill>
                  <a:schemeClr val="bg1"/>
                </a:solidFill>
              </a:rPr>
              <a:t> 251 </a:t>
            </a:r>
            <a:r>
              <a:rPr lang="en-US" sz="2000" dirty="0" err="1" smtClean="0">
                <a:solidFill>
                  <a:schemeClr val="bg1"/>
                </a:solidFill>
              </a:rPr>
              <a:t>milijuna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godina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Dijeli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kambrij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ordovicij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silur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devon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karbon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perm.</a:t>
            </a: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U kambriju, prije oko 540 milijuna godina, na kopnu nije bilo nikakva života, no zato su u moru živjele svakojake biljke te životinje meka tijela: mekušci, meduze, spužve. U to doba prva stvorenja s nogama sele na morsko dno: trilobiti.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tijekom sljedećih 160 milijuna godina pojavljuju se nove morske životinje: koralji i morski ljiljani, kao i neobične ribe bez čeljusti zvane agnati ili "okrugloustaši". One su ujedno i prvi kralježnjaci. Ubrzo mora i oceane nastanjuju razne vrste riba koje potom kreću u slatku vodu: jezera i rijeke. Na kopnu, na obalama močvara, počinju rasti biljke. Sada na tlu ima hrane pa se pojavljuju kukci. Početkom karbona, prije 360 milijuna godina, biljke malo-pomalo osvajaju obale. Kukci se mijenjaju. Prvi kralježnjaci izlaze iz vode: to su vodozemci koji su naučili udisati zrak i imaju 4 noge za hodanje. Postaju sve brojniji, a iz njih se razvijaju gmazovi koji su u stanju izvan vode izleći se iz ljuske.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nati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045590" cy="2564904"/>
          </a:xfrm>
          <a:prstGeom prst="rect">
            <a:avLst/>
          </a:prstGeom>
        </p:spPr>
      </p:pic>
      <p:pic>
        <p:nvPicPr>
          <p:cNvPr id="5" name="Picture 4" descr="ichtyoste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5752"/>
            <a:ext cx="4777010" cy="2232248"/>
          </a:xfrm>
          <a:prstGeom prst="rect">
            <a:avLst/>
          </a:prstGeom>
        </p:spPr>
      </p:pic>
      <p:pic>
        <p:nvPicPr>
          <p:cNvPr id="6" name="Picture 5" descr="acanthoseg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1667"/>
            <a:ext cx="4788024" cy="2096333"/>
          </a:xfrm>
          <a:prstGeom prst="rect">
            <a:avLst/>
          </a:prstGeom>
        </p:spPr>
      </p:pic>
      <p:pic>
        <p:nvPicPr>
          <p:cNvPr id="7" name="Picture 6" descr="trilob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64904"/>
            <a:ext cx="3995936" cy="2592346"/>
          </a:xfrm>
          <a:prstGeom prst="rect">
            <a:avLst/>
          </a:prstGeom>
        </p:spPr>
      </p:pic>
      <p:pic>
        <p:nvPicPr>
          <p:cNvPr id="8" name="Picture 7" descr="zemlja u paleozoi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0"/>
            <a:ext cx="4608512" cy="502514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3528" y="188640"/>
            <a:ext cx="216024" cy="171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4 0.00602 0.01389 0.01204 0.01961 0.02014 C 0.02135 0.02662 0.02725 0.03819 0.02725 0.03819 C 0.02899 0.04514 0.0309 0.0493 0.03489 0.0544 C 0.03698 0.06319 0.03889 0.07199 0.04079 0.08079 C 0.03819 0.09977 0.04149 0.11713 0.04548 0.13518 C 0.04618 0.15301 0.04548 0.17245 0.05 0.18981 C 0.05139 0.20602 0.05295 0.21944 0.05746 0.23426 C 0.05868 0.23819 0.05954 0.24236 0.06059 0.2463 C 0.06111 0.24838 0.06215 0.25231 0.06215 0.25231 C 0.06284 0.25972 0.06493 0.26713 0.0651 0.27454 C 0.06823 0.37268 0.05659 0.33773 0.06961 0.37361 C 0.07066 0.3956 0.07187 0.40509 0.07413 0.42407 C 0.07517 0.44352 0.07621 0.45694 0.0802 0.47454 C 0.08333 0.58403 0.06857 0.55185 0.08628 0.58773 C 0.08732 0.61829 0.08663 0.65255 0.09236 0.68264 C 0.09288 0.68866 0.09323 0.69491 0.09392 0.70093 C 0.09427 0.7037 0.09583 0.70625 0.09548 0.70903 C 0.09514 0.71134 0.0934 0.71296 0.09236 0.71505 C 0.09236 0.71551 0.09305 0.73449 0.09548 0.73935 C 0.09791 0.74398 0.1059 0.75741 0.10902 0.76157 C 0.11302 0.7669 0.11354 0.76458 0.11823 0.76759 C 0.12326 0.77083 0.12465 0.77523 0.1302 0.77778 C 0.13663 0.78426 0.14184 0.79468 0.14843 0.8 C 0.15208 0.80301 0.15677 0.80324 0.16059 0.80602 C 0.16284 0.80764 0.16441 0.81065 0.16666 0.81204 C 0.17691 0.81875 0.19618 0.81875 0.20746 0.82222 C 0.21823 0.82546 0.22673 0.83194 0.23767 0.83426 C 0.25451 0.8419 0.2684 0.84583 0.28628 0.84838 C 0.30642 0.85764 0.33524 0.8588 0.35607 0.86042 C 0.43298 0.87361 0.5059 0.85555 0.58159 0.85231 C 0.60052 0.84468 0.57135 0.85602 0.62569 0.84838 C 0.63732 0.84676 0.64288 0.84236 0.65295 0.83819 C 0.66527 0.8331 0.67812 0.83079 0.69079 0.82824 C 0.6993 0.8206 0.7085 0.81759 0.71823 0.81412 C 0.73038 0.80972 0.74218 0.8037 0.75451 0.8 C 0.76788 0.79074 0.75191 0.80069 0.77118 0.79375 C 0.78524 0.78866 0.77864 0.78819 0.79843 0.78565 C 0.80937 0.77616 0.79774 0.78495 0.82274 0.77963 C 0.83402 0.77731 0.84166 0.77361 0.85451 0.77361 " pathEditMode="relative" ptsTypes="fffffffffffffffffffffffffffffffffffffffA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dirty="0" smtClean="0"/>
              <a:t>Mezozoik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8924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Nakon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paleozoika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mezozoik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trajao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otprilike</a:t>
            </a:r>
            <a:r>
              <a:rPr lang="en-US" sz="2400" dirty="0" smtClean="0">
                <a:solidFill>
                  <a:schemeClr val="bg1"/>
                </a:solidFill>
              </a:rPr>
              <a:t> 180 </a:t>
            </a:r>
            <a:r>
              <a:rPr lang="en-US" sz="2400" dirty="0" err="1" smtClean="0">
                <a:solidFill>
                  <a:schemeClr val="bg1"/>
                </a:solidFill>
              </a:rPr>
              <a:t>milijuna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godina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oko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prije</a:t>
            </a:r>
            <a:r>
              <a:rPr lang="en-US" sz="2400" dirty="0" smtClean="0">
                <a:solidFill>
                  <a:schemeClr val="bg1"/>
                </a:solidFill>
              </a:rPr>
              <a:t> 251 </a:t>
            </a:r>
            <a:r>
              <a:rPr lang="en-US" sz="2400" dirty="0" err="1" smtClean="0">
                <a:solidFill>
                  <a:schemeClr val="bg1"/>
                </a:solidFill>
              </a:rPr>
              <a:t>milijuna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godina</a:t>
            </a:r>
            <a:r>
              <a:rPr lang="en-US" sz="2400" dirty="0" smtClean="0">
                <a:solidFill>
                  <a:schemeClr val="bg1"/>
                </a:solidFill>
              </a:rPr>
              <a:t> do </a:t>
            </a:r>
            <a:r>
              <a:rPr lang="en-US" sz="2400" dirty="0" err="1" smtClean="0">
                <a:solidFill>
                  <a:schemeClr val="bg1"/>
                </a:solidFill>
              </a:rPr>
              <a:t>početka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kenozoika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prije</a:t>
            </a:r>
            <a:r>
              <a:rPr lang="en-US" sz="2400" dirty="0" smtClean="0">
                <a:solidFill>
                  <a:schemeClr val="bg1"/>
                </a:solidFill>
              </a:rPr>
              <a:t> 65 </a:t>
            </a:r>
            <a:r>
              <a:rPr lang="en-US" sz="2400" dirty="0" err="1" smtClean="0">
                <a:solidFill>
                  <a:schemeClr val="bg1"/>
                </a:solidFill>
              </a:rPr>
              <a:t>milijuna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godina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276872"/>
          <a:ext cx="8496944" cy="1437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42707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era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mezozoik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Geološka razdoblja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trijas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jura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kreda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Milijuna godina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248.2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205.7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144.2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</a:rPr>
              <a:t>Donja granica mezozoika određena je permsko-trijaskim masovnim izumiranjem, tijekom kojeg je 90% morskih vrsta i oko 70% kopnenih kraležnjaka izumrlo.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vi-VN" sz="2400" dirty="0" smtClean="0">
                <a:solidFill>
                  <a:schemeClr val="bg1"/>
                </a:solidFill>
              </a:rPr>
              <a:t>Gornja granica određena je Kredno-tercijarnim (KT) izumiranjem, za koje se pretpostavlja da je stvorilo krater Chicxulub na poluotoku Yucatan. Oko 50% svih rodova je izumrlo, uključujući sve dinosaure osim ptica.</a:t>
            </a:r>
            <a:endParaRPr lang="hr-HR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Općenito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govoreći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mezozojska</a:t>
            </a:r>
            <a:r>
              <a:rPr lang="en-US" sz="2400" dirty="0" smtClean="0">
                <a:solidFill>
                  <a:schemeClr val="bg1"/>
                </a:solidFill>
              </a:rPr>
              <a:t> je era </a:t>
            </a:r>
            <a:r>
              <a:rPr lang="en-US" sz="2400" dirty="0" err="1" smtClean="0">
                <a:solidFill>
                  <a:schemeClr val="bg1"/>
                </a:solidFill>
              </a:rPr>
              <a:t>obilježena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povećanom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tektonskom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aktivnošću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Aktivnost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započela</a:t>
            </a:r>
            <a:r>
              <a:rPr lang="en-US" sz="2400" dirty="0" smtClean="0">
                <a:solidFill>
                  <a:schemeClr val="bg1"/>
                </a:solidFill>
              </a:rPr>
              <a:t> u </a:t>
            </a:r>
            <a:r>
              <a:rPr lang="en-US" sz="2400" dirty="0" err="1" smtClean="0">
                <a:solidFill>
                  <a:schemeClr val="bg1"/>
                </a:solidFill>
              </a:rPr>
              <a:t>razdoblju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kada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sva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svjetska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kopnena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spojena</a:t>
            </a:r>
            <a:r>
              <a:rPr lang="en-US" sz="2400" dirty="0" smtClean="0">
                <a:solidFill>
                  <a:schemeClr val="bg1"/>
                </a:solidFill>
              </a:rPr>
              <a:t> u </a:t>
            </a:r>
            <a:r>
              <a:rPr lang="en-US" sz="2400" dirty="0" err="1" smtClean="0">
                <a:solidFill>
                  <a:schemeClr val="bg1"/>
                </a:solidFill>
              </a:rPr>
              <a:t>superkontinent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zvan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Pangea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Pangea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postuno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razdvajala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sjeverni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kontinent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Lauraziju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južni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kontinent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Gondwanu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Pred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kraj</a:t>
            </a:r>
            <a:r>
              <a:rPr lang="en-US" sz="2400" dirty="0" smtClean="0">
                <a:solidFill>
                  <a:schemeClr val="bg1"/>
                </a:solidFill>
              </a:rPr>
              <a:t> ere, </a:t>
            </a:r>
            <a:r>
              <a:rPr lang="en-US" sz="2400" dirty="0" err="1" smtClean="0">
                <a:solidFill>
                  <a:schemeClr val="bg1"/>
                </a:solidFill>
              </a:rPr>
              <a:t>ovi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kontinenti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radvojili</a:t>
            </a:r>
            <a:r>
              <a:rPr lang="en-US" sz="2400" dirty="0" smtClean="0">
                <a:solidFill>
                  <a:schemeClr val="bg1"/>
                </a:solidFill>
              </a:rPr>
              <a:t> u </a:t>
            </a:r>
            <a:r>
              <a:rPr lang="en-US" sz="2400" dirty="0" err="1" smtClean="0">
                <a:solidFill>
                  <a:schemeClr val="bg1"/>
                </a:solidFill>
              </a:rPr>
              <a:t>njihove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sadašnje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oblike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Laurazija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postala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Sjeverna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Amerika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Euroazija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dok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Gondwana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razbila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Južnu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Ameriku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Afriku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Australiju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Antarktiku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dok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indijski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potkontinent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sudario</a:t>
            </a:r>
            <a:r>
              <a:rPr lang="en-US" sz="2400" dirty="0" smtClean="0">
                <a:solidFill>
                  <a:schemeClr val="bg1"/>
                </a:solidFill>
              </a:rPr>
              <a:t> s </a:t>
            </a:r>
            <a:r>
              <a:rPr lang="en-US" sz="2400" dirty="0" err="1" smtClean="0">
                <a:solidFill>
                  <a:schemeClr val="bg1"/>
                </a:solidFill>
              </a:rPr>
              <a:t>Azijom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stvorio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Himalaju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vi-VN" sz="2400" dirty="0" smtClean="0">
                <a:solidFill>
                  <a:schemeClr val="bg1"/>
                </a:solidFill>
              </a:rPr>
              <a:t>Trijas je uglavnom bio suh, što je trend koji je bio počeo u kasnom karbonu, te s jasnim godišnjim dobima, pogotovo u unutrašnjosti Pangee. Niska razina mora također je pogodovala ekstremnim temperaturama</a:t>
            </a: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Razina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počela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rasti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tijekom</a:t>
            </a:r>
            <a:r>
              <a:rPr lang="en-US" sz="2400" dirty="0" smtClean="0">
                <a:solidFill>
                  <a:schemeClr val="bg1"/>
                </a:solidFill>
              </a:rPr>
              <a:t> jure, </a:t>
            </a:r>
            <a:r>
              <a:rPr lang="en-US" sz="2400" dirty="0" err="1" smtClean="0">
                <a:solidFill>
                  <a:schemeClr val="bg1"/>
                </a:solidFill>
              </a:rPr>
              <a:t>vjerojatno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zbog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širenja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oceanskog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dna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Stvaranje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nove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ispod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površine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izbacilo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oceansku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200 m </a:t>
            </a:r>
            <a:r>
              <a:rPr lang="en-US" sz="2400" dirty="0" err="1" smtClean="0">
                <a:solidFill>
                  <a:schemeClr val="bg1"/>
                </a:solidFill>
              </a:rPr>
              <a:t>iznad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današnje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razine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što</a:t>
            </a:r>
            <a:r>
              <a:rPr lang="en-US" sz="2400" dirty="0" smtClean="0">
                <a:solidFill>
                  <a:schemeClr val="bg1"/>
                </a:solidFill>
              </a:rPr>
              <a:t> je </a:t>
            </a:r>
            <a:r>
              <a:rPr lang="en-US" sz="2400" dirty="0" err="1" smtClean="0">
                <a:solidFill>
                  <a:schemeClr val="bg1"/>
                </a:solidFill>
              </a:rPr>
              <a:t>poplavilo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obalna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područja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u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347864" cy="2152199"/>
          </a:xfrm>
          <a:prstGeom prst="rect">
            <a:avLst/>
          </a:prstGeom>
        </p:spPr>
      </p:pic>
      <p:pic>
        <p:nvPicPr>
          <p:cNvPr id="3" name="Picture 2" descr="sau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2087893"/>
          </a:xfrm>
          <a:prstGeom prst="rect">
            <a:avLst/>
          </a:prstGeom>
        </p:spPr>
      </p:pic>
      <p:pic>
        <p:nvPicPr>
          <p:cNvPr id="4" name="Picture 3" descr="sau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8399" y="0"/>
            <a:ext cx="3283331" cy="2204864"/>
          </a:xfrm>
          <a:prstGeom prst="rect">
            <a:avLst/>
          </a:prstGeom>
        </p:spPr>
      </p:pic>
      <p:pic>
        <p:nvPicPr>
          <p:cNvPr id="5" name="Picture 4" descr="saur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2856"/>
            <a:ext cx="3347864" cy="2125063"/>
          </a:xfrm>
          <a:prstGeom prst="rect">
            <a:avLst/>
          </a:prstGeom>
        </p:spPr>
      </p:pic>
      <p:pic>
        <p:nvPicPr>
          <p:cNvPr id="6" name="Picture 5" descr="Stegosaurus_B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102523"/>
            <a:ext cx="2808312" cy="2046557"/>
          </a:xfrm>
          <a:prstGeom prst="rect">
            <a:avLst/>
          </a:prstGeom>
        </p:spPr>
      </p:pic>
      <p:pic>
        <p:nvPicPr>
          <p:cNvPr id="7" name="Picture 6" descr="saur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060848"/>
            <a:ext cx="3275856" cy="1857784"/>
          </a:xfrm>
          <a:prstGeom prst="rect">
            <a:avLst/>
          </a:prstGeom>
        </p:spPr>
      </p:pic>
      <p:pic>
        <p:nvPicPr>
          <p:cNvPr id="8" name="Picture 7" descr="saur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5" y="4152709"/>
            <a:ext cx="4355976" cy="2705291"/>
          </a:xfrm>
          <a:prstGeom prst="rect">
            <a:avLst/>
          </a:prstGeom>
        </p:spPr>
      </p:pic>
      <p:pic>
        <p:nvPicPr>
          <p:cNvPr id="9" name="Picture 8" descr="Elasmosaurus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134946"/>
            <a:ext cx="3635896" cy="272305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798</Words>
  <Application>Microsoft Office PowerPoint</Application>
  <PresentationFormat>Prikaz na zaslonu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Apex</vt:lpstr>
      <vt:lpstr>Geološka doba</vt:lpstr>
      <vt:lpstr>Geološka doba su:</vt:lpstr>
      <vt:lpstr>Arhaik</vt:lpstr>
      <vt:lpstr>Proteozoik</vt:lpstr>
      <vt:lpstr>Paleozoik</vt:lpstr>
      <vt:lpstr>Slajd 6</vt:lpstr>
      <vt:lpstr>Mezozoik</vt:lpstr>
      <vt:lpstr>Slajd 8</vt:lpstr>
      <vt:lpstr>Slajd 9</vt:lpstr>
      <vt:lpstr>kenozoik</vt:lpstr>
      <vt:lpstr>Slajd 11</vt:lpstr>
      <vt:lpstr>Izvori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Geološka doba</dc:title>
  <dc:creator>Maja</dc:creator>
  <cp:lastModifiedBy>Goran</cp:lastModifiedBy>
  <cp:revision>22</cp:revision>
  <dcterms:created xsi:type="dcterms:W3CDTF">2014-09-28T17:30:16Z</dcterms:created>
  <dcterms:modified xsi:type="dcterms:W3CDTF">2015-02-01T19:48:03Z</dcterms:modified>
</cp:coreProperties>
</file>