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h.wikipedia.org/w/index.php?title=Bakterijske_kolonije&amp;action=edit&amp;redlink=1" Type="http://schemas.openxmlformats.org/officeDocument/2006/relationships/hyperlink" TargetMode="External" Id="rId4"/><Relationship Target="http://sh.wikipedia.org/wiki/Razmno%C5%BEavanje" Type="http://schemas.openxmlformats.org/officeDocument/2006/relationships/hyperlink" TargetMode="External" Id="rId3"/><Relationship Target="http://sh.wikipedia.org/w/index.php?title=Nespolno_razmno%C5%BEavanje&amp;action=edit&amp;redlink=1" Type="http://schemas.openxmlformats.org/officeDocument/2006/relationships/hyperlink" TargetMode="External" Id="rId6"/><Relationship Target="http://sh.wikipedia.org/w/index.php?title=Binarna_dioba&amp;action=edit&amp;redlink=1" Type="http://schemas.openxmlformats.org/officeDocument/2006/relationships/hyperlink" TargetMode="External" Id="rId5"/><Relationship Target="http://sh.wikipedia.org/w/index.php?title=Konjugacija_(biologija)&amp;action=edit&amp;redlink=1" Type="http://schemas.openxmlformats.org/officeDocument/2006/relationships/hyperlink" TargetMode="External" Id="rId8"/><Relationship Target="http://sh.wikipedia.org/w/index.php?title=Plazimid&amp;action=edit&amp;redlink=1" Type="http://schemas.openxmlformats.org/officeDocument/2006/relationships/hyperlink" TargetMode="External" Id="rId7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h.wikipedia.org/wiki/Gr%C4%8Dki_jezik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h.wikipedia.org/wiki/Latinski_jezik" Type="http://schemas.openxmlformats.org/officeDocument/2006/relationships/hyperlink" TargetMode="External" Id="rId4"/><Relationship Target="http://sh.wikipedia.org/wiki/Gr%C4%8Dki_jezik" Type="http://schemas.openxmlformats.org/officeDocument/2006/relationships/hyperlink" TargetMode="External" Id="rId3"/><Relationship Target="../media/image00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h.wikipedia.org/wiki/Du%C5%A1ik" Type="http://schemas.openxmlformats.org/officeDocument/2006/relationships/hyperlink" TargetMode="External" Id="rId4"/><Relationship Target="http://sh.wikipedia.org/wiki/Ugljenik" Type="http://schemas.openxmlformats.org/officeDocument/2006/relationships/hyperlink" TargetMode="External" Id="rId3"/><Relationship Target="http://sh.wikipedia.org/wiki/Sol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>
                <a:solidFill>
                  <a:schemeClr val="accent2"/>
                </a:solidFill>
              </a:rPr>
              <a:t>Bakterije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Stojan Sutarić 7.c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Preživljavanje i razmnožavanje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Spora-omotač oko svoje stanice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Bakterije se razmnožavaju diobom stanice</a:t>
            </a:r>
          </a:p>
          <a:p>
            <a:pPr lvl="0">
              <a:spcBef>
                <a:spcPts val="0"/>
              </a:spcBef>
              <a:buNone/>
            </a:pPr>
            <a:r>
              <a:rPr sz="1800" lang="hr">
                <a:solidFill>
                  <a:srgbClr val="CFBF73"/>
                </a:solidFill>
              </a:rPr>
              <a:t>Rast bakterija podrazumjeva povećanje veličine njihovih stanica, ali i povećanje njihova broja nakon </a:t>
            </a:r>
            <a:r>
              <a:rPr u="sng" sz="1800" lang="hr">
                <a:solidFill>
                  <a:srgbClr val="CFBF73"/>
                </a:solidFill>
                <a:hlinkClick r:id="rId3"/>
              </a:rPr>
              <a:t>razmnožavanja</a:t>
            </a:r>
            <a:r>
              <a:rPr sz="1800" lang="hr">
                <a:solidFill>
                  <a:srgbClr val="CFBF73"/>
                </a:solidFill>
              </a:rPr>
              <a:t>, što rezultira stvaranjem </a:t>
            </a:r>
            <a:r>
              <a:rPr u="sng" sz="1800" lang="hr">
                <a:solidFill>
                  <a:srgbClr val="CFBF73"/>
                </a:solidFill>
                <a:hlinkClick r:id="rId4"/>
              </a:rPr>
              <a:t>kolonija</a:t>
            </a:r>
            <a:r>
              <a:rPr sz="1800" lang="hr">
                <a:solidFill>
                  <a:srgbClr val="CFBF73"/>
                </a:solidFill>
              </a:rPr>
              <a:t>.Najveći broj bakterijskih vrsta razmnožava se jednostavnom, </a:t>
            </a:r>
            <a:r>
              <a:rPr u="sng" sz="1800" lang="hr">
                <a:solidFill>
                  <a:srgbClr val="CFBF73"/>
                </a:solidFill>
                <a:hlinkClick r:id="rId5"/>
              </a:rPr>
              <a:t>binarnom diobom</a:t>
            </a:r>
            <a:r>
              <a:rPr sz="1800" lang="hr">
                <a:solidFill>
                  <a:srgbClr val="CFBF73"/>
                </a:solidFill>
              </a:rPr>
              <a:t>, pri kojoj od jedne bakterijske stanice </a:t>
            </a:r>
            <a:r>
              <a:rPr u="sng" sz="1800" lang="hr">
                <a:solidFill>
                  <a:srgbClr val="CFBF73"/>
                </a:solidFill>
                <a:hlinkClick r:id="rId6"/>
              </a:rPr>
              <a:t>nespolnim</a:t>
            </a:r>
            <a:r>
              <a:rPr sz="1800" lang="hr">
                <a:solidFill>
                  <a:srgbClr val="CFBF73"/>
                </a:solidFill>
              </a:rPr>
              <a:t> načinom nastaju dvije nove stanice. </a:t>
            </a:r>
            <a:r>
              <a:rPr u="sng" sz="1800" lang="hr">
                <a:solidFill>
                  <a:srgbClr val="CFBF73"/>
                </a:solidFill>
                <a:hlinkClick r:id="rId7"/>
              </a:rPr>
              <a:t>Plazimidi</a:t>
            </a:r>
            <a:r>
              <a:rPr sz="1800" lang="hr">
                <a:solidFill>
                  <a:srgbClr val="CFBF73"/>
                </a:solidFill>
              </a:rPr>
              <a:t> se najčešće prenose </a:t>
            </a:r>
            <a:r>
              <a:rPr u="sng" sz="1800" lang="hr">
                <a:solidFill>
                  <a:srgbClr val="CFBF73"/>
                </a:solidFill>
                <a:hlinkClick r:id="rId8"/>
              </a:rPr>
              <a:t>konjugacijom</a:t>
            </a:r>
            <a:r>
              <a:rPr sz="1800" lang="hr">
                <a:solidFill>
                  <a:srgbClr val="CFBF73"/>
                </a:solidFill>
              </a:rPr>
              <a:t> koja nastaje doticanjem dviju bakterija preko spolne pili.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Način prehrane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Autotrofne bakterije-stvaraju sam sebi hranu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Heterotrofne bakterije-saprofiti i praziti,gotova hrana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Saprofitske bakterije-stvaraju humus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Simbiontske bakterije-Žive od dušika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Parazitske bakterije-uzročnici zaraznih bolesti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CFBF7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Unistavanje bakterije	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Bakterije se mogu uništiti postupkom sterilizacije i pasterizacije</a:t>
            </a:r>
          </a:p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Protiv nekih bakterijskih bolesti borimo se cijepivom.</a:t>
            </a:r>
          </a:p>
          <a:p>
            <a:pPr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Bolesti uzrokovane bakterijama liječe  se lijekovima ,tzv. antibioticima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Literature	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Damir Bendelja,Ivanka Benović,Đurđica Culjak,Edina Operta,Monika Pavić,Renata Roščak,Helena Valečić </a:t>
            </a:r>
          </a:p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„Biologija 7”</a:t>
            </a:r>
          </a:p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“Wikipedija” http://sh.wikipedia.org/wiki/Bakterija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CFBF7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Kraj	</a:t>
            </a:r>
          </a:p>
        </p:txBody>
      </p:sp>
      <p:sp>
        <p:nvSpPr>
          <p:cNvPr id="153" name="Shape 153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Hvala na pažnji!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Bakterije-Svugdje oko nas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Bakterije imaju osnovno obilježje živih bića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Carstvu arhebakterija pripadaju najstariji oblici života koje nalazimo na Zemlji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Žive u ekstremnim uvijetima npr. na temperaturi od 85 C 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Carstvu eubakterija  pripada većina  danas poznatih bakterija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CFBF7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Bakterija-jednostanični organizam	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Bakterija je građena od jedne stanice koja nema  oblikovanu staničnu jezgru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Stanica je ispunjena citoplazmom i obavijena staničnom membranom;izvana se nalazi stanična stijenka,a u nekih zaštitna kapsula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Nasljedna poruka sadržana je u molekuli nukleinske kiseline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U citoplazmi nalaze se i brojni ribosomi</a:t>
            </a:r>
          </a:p>
          <a:p>
            <a:pPr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Neke bakterije se mogu aktivno pokretati bičem ili tvorevinama nalik trepetaljkama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67300" x="7739650"/>
            <a:ext cy="2341974" cx="140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O bakteriji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179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Bakterije (latinski Bacterium) su velika skupina živih organizama koji su uglavnom mikroskopske veličine i jednostanični, s relativno jednostavnom staničnom strukturom u kojoj nedostaje stanična jezgra i organele kao što su mitohondriji ikloroplasti.</a:t>
            </a:r>
          </a:p>
          <a:p>
            <a:pPr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bakteriologija-znanost koja se bavi bakterijama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628875" x="6933750"/>
            <a:ext cy="1314774" cx="175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Povijesni slijed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1823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Prve veće bakterije je promatrao Antoni van Leeuwenhoek 1683. koristeći prvi mikroskop iz vlastite izrade. Dugo nakon njegova otkrića se istraživala samo morfologija tih mikroorganizama, ali ne i njihovo djelovanje u živoj prirodi. Naziv bakterijaznatno kasnije (1828.) izvodi Christian Gottfried Ehrenberg, od </a:t>
            </a:r>
            <a:r>
              <a:rPr u="sng" sz="2400" lang="hr">
                <a:solidFill>
                  <a:srgbClr val="CFBF73"/>
                </a:solidFill>
                <a:hlinkClick r:id="rId3"/>
              </a:rPr>
              <a:t>grč.</a:t>
            </a:r>
            <a:r>
              <a:rPr sz="2400" lang="hr">
                <a:solidFill>
                  <a:srgbClr val="CFBF73"/>
                </a:solidFill>
              </a:rPr>
              <a:t> bakterion što znači "štapić, palica". Osnivači znanstvene i eksperimentalne bakteriologije su Louis Pasteur (1822-1895) i Robert Koch (1843-1910).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Građa									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1823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Veličina stanica pojedinih bakterijskih vrsta je različita i nije stalna (ovisi o djelovanju različitih činitelja). Duljina im se kreće od 0,3 do 20 μm, a promjer od 0,5 do 2,0 μm.</a:t>
            </a:r>
          </a:p>
          <a:p>
            <a:pPr rtl="0" lvl="0" indent="-3810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2400" lang="hr">
                <a:solidFill>
                  <a:srgbClr val="CFBF73"/>
                </a:solidFill>
              </a:rPr>
              <a:t>citoplazma,nukleoid,plazmidi,ribosomi,membrana,sta-nična stijenka,kapsule,fambrije i bič su dijelovi bakterije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CFBF73"/>
              </a:solidFill>
            </a:endParaRP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19900" x="6782250"/>
            <a:ext cy="1688125" cx="190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1970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 lvl="0">
              <a:lnSpc>
                <a:spcPct val="130000"/>
              </a:lnSpc>
              <a:spcBef>
                <a:spcPts val="1700"/>
              </a:spcBef>
              <a:spcAft>
                <a:spcPts val="4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hr"/>
              <a:t>Identifikacija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1800" lang="hr">
                <a:solidFill>
                  <a:srgbClr val="CFBF73"/>
                </a:solidFill>
              </a:rPr>
              <a:t>morfoloških svojstava (podjela prema obliku stanice)</a:t>
            </a:r>
          </a:p>
          <a:p>
            <a:pPr rtl="0" lvl="1" indent="-342900" marL="9144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1800" lang="hr">
                <a:solidFill>
                  <a:srgbClr val="CFBF73"/>
                </a:solidFill>
              </a:rPr>
              <a:t>Kuglaste bakterije ili koki (</a:t>
            </a:r>
            <a:r>
              <a:rPr u="sng" sz="1800" lang="hr">
                <a:solidFill>
                  <a:srgbClr val="CFBF73"/>
                </a:solidFill>
                <a:hlinkClick r:id="rId3"/>
              </a:rPr>
              <a:t>grč.</a:t>
            </a:r>
            <a:r>
              <a:rPr sz="1800" lang="hr">
                <a:solidFill>
                  <a:srgbClr val="CFBF73"/>
                </a:solidFill>
              </a:rPr>
              <a:t> kókkos – zrno) imaju oblik kugle. Kada nakon diobe stanice ostanu zajedno, tada nastaju diplokoki (dvije jedinke), streptokoki (lanac), stafilokoki (grozd), tetrakoki (dva para) ili sarcine (osam jedinki).</a:t>
            </a:r>
          </a:p>
          <a:p>
            <a:pPr rtl="0" lvl="1" indent="-342900" marL="9144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1800" lang="hr">
                <a:solidFill>
                  <a:srgbClr val="CFBF73"/>
                </a:solidFill>
              </a:rPr>
              <a:t>Štapićaste bakterije ili bacili (</a:t>
            </a:r>
            <a:r>
              <a:rPr u="sng" sz="1800" lang="hr">
                <a:solidFill>
                  <a:srgbClr val="CFBF73"/>
                </a:solidFill>
                <a:hlinkClick r:id="rId4"/>
              </a:rPr>
              <a:t>lat.</a:t>
            </a:r>
            <a:r>
              <a:rPr sz="1800" lang="hr">
                <a:solidFill>
                  <a:srgbClr val="CFBF73"/>
                </a:solidFill>
              </a:rPr>
              <a:t> bacillus – štapić) mogu biti različite duljine i promjera. Ako se nakon diobe štapići ne razdvajaju, zovu se diplobacili (u paru), streptobacili (lanac) ili palisade (poredani usporedno).</a:t>
            </a:r>
          </a:p>
          <a:p>
            <a:pPr rtl="0" lvl="1" indent="-342900" marL="914400">
              <a:spcBef>
                <a:spcPts val="0"/>
              </a:spcBef>
              <a:buClr>
                <a:srgbClr val="CFBF73"/>
              </a:buClr>
              <a:buSzPct val="100000"/>
              <a:buFont typeface="Arial"/>
              <a:buChar char="●"/>
            </a:pPr>
            <a:r>
              <a:rPr sz="1800" lang="hr">
                <a:solidFill>
                  <a:srgbClr val="CFBF73"/>
                </a:solidFill>
              </a:rPr>
              <a:t>Zavojite bakterije ili spirili su u osnovi štapićaste bakterije jedanput ili više puta zavijene oko svoje zamišljene osi. Mogu biti vibrioni (u obliku zareza) ili spirohete (više zavoja).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649970" x="7334800"/>
            <a:ext cy="1014000" cx="13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Prilagodba	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1734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hr">
                <a:solidFill>
                  <a:srgbClr val="CFBF73"/>
                </a:solidFill>
              </a:rPr>
              <a:t>Gram-pozitivna bakterija (vidi niže) u nepovoljnim životnim uvjetima tvori endosporu. U takvom obliku tzv. sporogena bakterija može preživjeti deseteljećima jer je spora otporna na povišenu i sniženu temperaturu, zračenje i dezificijense. Spora nije metabolički aktivna tvorba niti sudjeluje u razmnožavanju bakterija. Nakon ponovnog uspostavljanja povoljnih uvjeta, bakterijska stanica se vraća u vegetativni oblik zadržavajući prijašnja patogena svojstva.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"/>
              <a:t>Procesi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1823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hr">
                <a:solidFill>
                  <a:srgbClr val="CFBF73"/>
                </a:solidFill>
              </a:rPr>
              <a:t>Procesi metabolizma bakterija su uvjetovani nasljednim činiteljima. Mijena tvari podrazumjeva sve kemijske procese koji se zbivaju kao sinteza tvari (anabolizam) i razgradnja tvari (katabolizam). Za nju su bakterijama potrebni </a:t>
            </a:r>
            <a:r>
              <a:rPr u="sng" sz="1800" lang="hr">
                <a:solidFill>
                  <a:srgbClr val="CFBF73"/>
                </a:solidFill>
                <a:hlinkClick r:id="rId3"/>
              </a:rPr>
              <a:t>ugljik</a:t>
            </a:r>
            <a:r>
              <a:rPr sz="1800" lang="hr">
                <a:solidFill>
                  <a:srgbClr val="CFBF73"/>
                </a:solidFill>
              </a:rPr>
              <a:t>, </a:t>
            </a:r>
            <a:r>
              <a:rPr u="sng" sz="1800" lang="hr">
                <a:solidFill>
                  <a:srgbClr val="CFBF73"/>
                </a:solidFill>
                <a:hlinkClick r:id="rId4"/>
              </a:rPr>
              <a:t>dušik</a:t>
            </a:r>
            <a:r>
              <a:rPr sz="1800" lang="hr">
                <a:solidFill>
                  <a:srgbClr val="CFBF73"/>
                </a:solidFill>
              </a:rPr>
              <a:t>, voda i anorganske </a:t>
            </a:r>
            <a:r>
              <a:rPr u="sng" sz="1800" lang="hr">
                <a:solidFill>
                  <a:srgbClr val="CFBF73"/>
                </a:solidFill>
                <a:hlinkClick r:id="rId5"/>
              </a:rPr>
              <a:t>soli</a:t>
            </a:r>
            <a:r>
              <a:rPr sz="1800" lang="hr">
                <a:solidFill>
                  <a:srgbClr val="CFBF73"/>
                </a:solidFill>
              </a:rPr>
              <a:t>, kao gradivni elementi enzima i uvjeti održanja koloidnoga stanja,osmotskog tlaka i acido-bazične ravnoteže u stanici. Ovisno o podrijetlu ugljika i izvoru energije, razlikuju se autotrofni i heterotrofni metabolizam.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